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19"/>
  </p:notesMasterIdLst>
  <p:handoutMasterIdLst>
    <p:handoutMasterId r:id="rId20"/>
  </p:handoutMasterIdLst>
  <p:sldIdLst>
    <p:sldId id="265" r:id="rId2"/>
    <p:sldId id="266" r:id="rId3"/>
    <p:sldId id="291" r:id="rId4"/>
    <p:sldId id="284" r:id="rId5"/>
    <p:sldId id="285" r:id="rId6"/>
    <p:sldId id="286" r:id="rId7"/>
    <p:sldId id="287" r:id="rId8"/>
    <p:sldId id="288" r:id="rId9"/>
    <p:sldId id="290" r:id="rId10"/>
    <p:sldId id="289" r:id="rId11"/>
    <p:sldId id="298" r:id="rId12"/>
    <p:sldId id="283" r:id="rId13"/>
    <p:sldId id="292" r:id="rId14"/>
    <p:sldId id="293" r:id="rId15"/>
    <p:sldId id="294" r:id="rId16"/>
    <p:sldId id="271" r:id="rId17"/>
    <p:sldId id="297" r:id="rId1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56"/>
  </p:normalViewPr>
  <p:slideViewPr>
    <p:cSldViewPr snapToGrid="0" snapToObjects="1">
      <p:cViewPr varScale="1">
        <p:scale>
          <a:sx n="107" d="100"/>
          <a:sy n="107" d="100"/>
        </p:scale>
        <p:origin x="636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BC0652D-690F-446A-A97E-213DA79E50D6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80AA098-AAD0-44AC-8EDE-AA4142068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36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359DD9-A217-5E48-B364-781AB08977C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F91BB38-EF30-7648-840C-88F58C90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2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nhằm</a:t>
            </a:r>
            <a:r>
              <a:rPr lang="en-US" dirty="0"/>
              <a:t> </a:t>
            </a:r>
            <a:r>
              <a:rPr lang="en-US" dirty="0" err="1"/>
              <a:t>quảng</a:t>
            </a:r>
            <a:r>
              <a:rPr lang="en-US" dirty="0"/>
              <a:t> </a:t>
            </a:r>
            <a:r>
              <a:rPr lang="en-US" dirty="0" err="1"/>
              <a:t>bá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PPP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2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nhằm</a:t>
            </a:r>
            <a:r>
              <a:rPr lang="en-US" dirty="0"/>
              <a:t> </a:t>
            </a:r>
            <a:r>
              <a:rPr lang="en-US" dirty="0" err="1"/>
              <a:t>quảng</a:t>
            </a:r>
            <a:r>
              <a:rPr lang="en-US" dirty="0"/>
              <a:t> </a:t>
            </a:r>
            <a:r>
              <a:rPr lang="en-US" dirty="0" err="1"/>
              <a:t>bá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PPP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51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nhằm</a:t>
            </a:r>
            <a:r>
              <a:rPr lang="en-US" dirty="0"/>
              <a:t> </a:t>
            </a:r>
            <a:r>
              <a:rPr lang="en-US" dirty="0" err="1"/>
              <a:t>quảng</a:t>
            </a:r>
            <a:r>
              <a:rPr lang="en-US" dirty="0"/>
              <a:t> </a:t>
            </a:r>
            <a:r>
              <a:rPr lang="en-US" dirty="0" err="1"/>
              <a:t>bá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PPP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04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94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nhằm</a:t>
            </a:r>
            <a:r>
              <a:rPr lang="en-US" dirty="0"/>
              <a:t> </a:t>
            </a:r>
            <a:r>
              <a:rPr lang="en-US" dirty="0" err="1"/>
              <a:t>quảng</a:t>
            </a:r>
            <a:r>
              <a:rPr lang="en-US" dirty="0"/>
              <a:t> </a:t>
            </a:r>
            <a:r>
              <a:rPr lang="en-US" dirty="0" err="1"/>
              <a:t>bá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PPP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01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nhằm</a:t>
            </a:r>
            <a:r>
              <a:rPr lang="en-US" dirty="0"/>
              <a:t> </a:t>
            </a:r>
            <a:r>
              <a:rPr lang="en-US" dirty="0" err="1"/>
              <a:t>quảng</a:t>
            </a:r>
            <a:r>
              <a:rPr lang="en-US" dirty="0"/>
              <a:t> </a:t>
            </a:r>
            <a:r>
              <a:rPr lang="en-US" dirty="0" err="1"/>
              <a:t>bá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PPP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7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1BB38-EF30-7648-840C-88F58C9052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61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5803D-8A22-ED45-B683-EA3DCDE88A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9B1BF-7CA9-FE41-8A28-087496EA69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1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psav.office@psav-mard.org.v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37855"/>
            <a:ext cx="9545782" cy="263236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4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BÁO </a:t>
            </a:r>
            <a:r>
              <a:rPr lang="en-US" sz="4400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CÁO </a:t>
            </a:r>
            <a:r>
              <a:rPr lang="en-US" sz="4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CẬP NHẬT </a:t>
            </a:r>
            <a:br>
              <a:rPr lang="en-US" sz="4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 ĐỘNG CỦA PSAV </a:t>
            </a:r>
            <a:br>
              <a:rPr lang="en-US" sz="4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 CÁC NHÓM CÔNG TÁC PPP</a:t>
            </a:r>
            <a:endParaRPr lang="en-US" sz="4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33454"/>
            <a:ext cx="9144000" cy="1510145"/>
          </a:xfrm>
        </p:spPr>
        <p:txBody>
          <a:bodyPr>
            <a:normAutofit lnSpcReduction="10000"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</a:t>
            </a:r>
            <a:r>
              <a:rPr lang="en-US" sz="32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ký</a:t>
            </a:r>
            <a:r>
              <a:rPr lang="en-US" sz="32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</a:t>
            </a:r>
          </a:p>
          <a:p>
            <a:r>
              <a:rPr lang="en-US" sz="3200" b="1" i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Vụ</a:t>
            </a:r>
            <a:r>
              <a:rPr lang="en-US" sz="32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32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quốc</a:t>
            </a:r>
            <a:r>
              <a:rPr lang="en-US" sz="32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endParaRPr lang="en-US" sz="32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743" y="-1852138"/>
            <a:ext cx="3690257" cy="522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597236"/>
          </a:xfrm>
        </p:spPr>
        <p:txBody>
          <a:bodyPr>
            <a:normAutofit/>
          </a:bodyPr>
          <a:lstStyle/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Cục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Bảo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vệ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CropLife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IDH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</a:t>
            </a:r>
            <a:r>
              <a:rPr lang="vi-VN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vi-VN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thuốc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BVTV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qua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Agri-team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mềm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giúp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cứu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hoàn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thiện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liệu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quốc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huấn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phê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bao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gồm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nội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dung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sử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thuốc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BVTV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đáp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ứng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yêu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cầu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khẩu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thoại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</a:t>
            </a: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Toàn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đáp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ứng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yêu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cầu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mức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dư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lượng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thuốc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BVTV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thị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Loan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Âu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Mỹ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Hoàn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thiện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nghiên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cứu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trạng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sử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thuốc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BVTV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tại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tình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Lâm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phê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mềm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thuốc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BVTV</a:t>
            </a:r>
          </a:p>
        </p:txBody>
      </p:sp>
    </p:spTree>
    <p:extLst>
      <p:ext uri="{BB962C8B-B14F-4D97-AF65-F5344CB8AC3E}">
        <p14:creationId xmlns:p14="http://schemas.microsoft.com/office/powerpoint/2010/main" val="4141064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Quá trình phát triển PSAV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214340"/>
              </p:ext>
            </p:extLst>
          </p:nvPr>
        </p:nvGraphicFramePr>
        <p:xfrm>
          <a:off x="376519" y="1177925"/>
          <a:ext cx="11403106" cy="5750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0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20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smtClean="0"/>
                        <a:t>Chỉ</a:t>
                      </a:r>
                      <a:r>
                        <a:rPr lang="en-US" sz="2000" baseline="0" smtClean="0"/>
                        <a:t> số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smtClean="0"/>
                        <a:t>2016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smtClean="0"/>
                        <a:t>2017-2018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smtClean="0"/>
                        <a:t>Số</a:t>
                      </a:r>
                      <a:r>
                        <a:rPr lang="en-US" sz="2000" baseline="0" smtClean="0"/>
                        <a:t> đối tác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smtClean="0"/>
                        <a:t>60</a:t>
                      </a:r>
                      <a:r>
                        <a:rPr lang="en-US" sz="2000" baseline="0" smtClean="0"/>
                        <a:t> thành viên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smtClean="0"/>
                        <a:t>60 thành</a:t>
                      </a:r>
                      <a:r>
                        <a:rPr lang="en-US" sz="2000" baseline="0" smtClean="0"/>
                        <a:t> viên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dirty="0" err="1" smtClean="0"/>
                        <a:t>Số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nhóm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công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tác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</a:pPr>
                      <a:r>
                        <a:rPr lang="en-US" sz="2000" smtClean="0"/>
                        <a:t>8</a:t>
                      </a:r>
                      <a:r>
                        <a:rPr lang="en-US" sz="2000" baseline="0" smtClean="0"/>
                        <a:t> Nhóm công tác (6 Nhóm ngành hàng và 2 Nhóm chung: Hóa chất nông nghiệp và Tài chính nông nghiệp)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7 </a:t>
                      </a:r>
                      <a:r>
                        <a:rPr lang="en-US" sz="2000" dirty="0" err="1" smtClean="0"/>
                        <a:t>Nhóm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công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tác</a:t>
                      </a:r>
                      <a:r>
                        <a:rPr lang="en-US" sz="2000" baseline="0" dirty="0" smtClean="0"/>
                        <a:t> (6 </a:t>
                      </a:r>
                      <a:r>
                        <a:rPr lang="en-US" sz="2000" baseline="0" dirty="0" err="1" smtClean="0"/>
                        <a:t>Nhóm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ngành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hàng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và</a:t>
                      </a:r>
                      <a:r>
                        <a:rPr lang="en-US" sz="2000" baseline="0" dirty="0" smtClean="0"/>
                        <a:t> 1 </a:t>
                      </a:r>
                      <a:r>
                        <a:rPr lang="en-US" sz="2000" baseline="0" dirty="0" err="1" smtClean="0"/>
                        <a:t>Nhóm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chung</a:t>
                      </a:r>
                      <a:r>
                        <a:rPr lang="en-US" sz="2000" baseline="0" dirty="0" smtClean="0"/>
                        <a:t>: </a:t>
                      </a:r>
                      <a:r>
                        <a:rPr lang="en-US" sz="2000" baseline="0" dirty="0" err="1" smtClean="0"/>
                        <a:t>Hóa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chất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nông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nghiệp</a:t>
                      </a:r>
                      <a:r>
                        <a:rPr lang="en-US" sz="2000" baseline="0" dirty="0" smtClean="0"/>
                        <a:t>), </a:t>
                      </a:r>
                      <a:r>
                        <a:rPr lang="en-US" sz="2000" baseline="0" dirty="0" err="1" smtClean="0"/>
                        <a:t>tạm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dừng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hoạt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động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Nhóm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Tài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chính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nông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nghiệp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và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đang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trong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quá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trình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thành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lập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Nhóm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Chăn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nuôi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smtClean="0"/>
                        <a:t>Số</a:t>
                      </a:r>
                      <a:r>
                        <a:rPr lang="en-US" sz="2000" baseline="0" smtClean="0"/>
                        <a:t> hộ nông dân tham gia dự án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43.372 hộ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smtClean="0"/>
                        <a:t>216.951 hộ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smtClean="0"/>
                        <a:t>Kế</a:t>
                      </a:r>
                      <a:r>
                        <a:rPr lang="en-US" sz="2000" baseline="0" smtClean="0"/>
                        <a:t>t quả nổi bật</a:t>
                      </a:r>
                      <a:endParaRPr lang="en-US" sz="20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Nhóm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Hóa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chất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nông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nghiệp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Điều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phối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tốt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giữa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Nhóm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công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tác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ngành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hàng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để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xử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lý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vấn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để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liên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tới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hóa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chất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nông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nghiệp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phát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triển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nền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nông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nghiệp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chất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lượng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cao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an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toàn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phẩm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thân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thiện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môi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trường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>
                        <a:lnSpc>
                          <a:spcPct val="120000"/>
                        </a:lnSpc>
                      </a:pPr>
                      <a:r>
                        <a:rPr lang="en-US" sz="2000" dirty="0" smtClean="0"/>
                        <a:t>- </a:t>
                      </a:r>
                      <a:r>
                        <a:rPr lang="en-US" sz="2000" dirty="0" err="1" smtClean="0"/>
                        <a:t>Nhóm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Cà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phê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Áp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tiêu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chuẩn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GAP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sản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xuất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đã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mở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rộng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hợp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66.500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hỗ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sản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xuất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khu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vực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dự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án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2566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982" y="-35811"/>
            <a:ext cx="10515600" cy="895639"/>
          </a:xfrm>
        </p:spPr>
        <p:txBody>
          <a:bodyPr/>
          <a:lstStyle/>
          <a:p>
            <a:pPr marL="514350" indent="-514350"/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 Th</a:t>
            </a:r>
            <a:r>
              <a:rPr lang="vi-VN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ký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089180"/>
            <a:ext cx="11430000" cy="5768820"/>
          </a:xfrm>
        </p:spPr>
        <p:txBody>
          <a:bodyPr>
            <a:normAutofit/>
          </a:bodyPr>
          <a:lstStyle/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Hoàn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thiện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qua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lệ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tục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cứu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chia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sẻ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cứu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khả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mở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tiềm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như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sữa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nuôi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Cục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trọt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hút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mới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đặc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biệt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lĩnh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vực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Rau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thoại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Tăng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cường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 </a:t>
            </a:r>
          </a:p>
          <a:p>
            <a:pPr lvl="0" algn="just"/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Diễn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tăng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trưởng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Châu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Á (GAF),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Diễn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WEF-ASEAN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538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0330"/>
          </a:xfrm>
        </p:spPr>
        <p:txBody>
          <a:bodyPr/>
          <a:lstStyle/>
          <a:p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Kế </a:t>
            </a:r>
            <a:r>
              <a:rPr 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hoạch 4 tháng cuối năm </a:t>
            </a:r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7855"/>
            <a:ext cx="10515600" cy="4639108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ký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Diễn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tăng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trưởng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Châu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Á (GAF)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11/9/2018</a:t>
            </a:r>
          </a:p>
          <a:p>
            <a:pPr algn="just"/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Tham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phủ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Diễn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WEF-ASEAN (11-13/9/2018)</a:t>
            </a:r>
          </a:p>
          <a:p>
            <a:pPr algn="just"/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Croplife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Hội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thảo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thuận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lợi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thương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mại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IPC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VPA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Việt Nam (12/2018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tại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HCM)</a:t>
            </a:r>
          </a:p>
          <a:p>
            <a:pPr algn="just"/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Chuẩn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bị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trưởng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tham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Diễn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đàn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WEF </a:t>
            </a: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tại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Davos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95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4692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Khó khăn và giải pháp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974111"/>
              </p:ext>
            </p:extLst>
          </p:nvPr>
        </p:nvGraphicFramePr>
        <p:xfrm>
          <a:off x="96838" y="1192213"/>
          <a:ext cx="11942762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1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1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smtClean="0"/>
                        <a:t>Khó</a:t>
                      </a:r>
                      <a:r>
                        <a:rPr lang="en-US" sz="2000" baseline="0" smtClean="0"/>
                        <a:t> khăn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Đề</a:t>
                      </a:r>
                      <a:r>
                        <a:rPr lang="en-US" sz="2000" baseline="0" smtClean="0"/>
                        <a:t> xuất giải pháp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Phối hợp giữa các trưởng nhóm Công  và</a:t>
                      </a:r>
                      <a:r>
                        <a:rPr lang="en-GB" sz="20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Tư chưa thực sự chặt chẽ</a:t>
                      </a:r>
                      <a:endParaRPr lang="en-US" sz="20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Các nhóm cần xây dựng cơ chế hoạt động riêng cho nhóm, có sự cam kết tham gia của thành viên (đăng ký thành viên chính thức) </a:t>
                      </a:r>
                      <a:endParaRPr lang="en-US" sz="20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Các nhóm cần xây dựng kế hoạch hành động (từ 3-5 năm) của nhóm (đồng bộ với kế hoạch phát triển của ngành hàng)</a:t>
                      </a:r>
                      <a:endParaRPr lang="en-US" sz="20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Cần có Biên bản ghi nhớ thực hiện và  phối hợp hoạt động giữa trưởng nhóm khối Công và Tư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Tham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gia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hoạt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là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tự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nguyện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nên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thành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viên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chưa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nhận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thấy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rõ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vai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trò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trách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nhiệm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dẫn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đến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chưa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cam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kết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rõ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ràng</a:t>
                      </a:r>
                      <a:endParaRPr 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 nhóm chưa thu hút được thêm nhiều thành viên đối tác mới, đặc biệt là các doanh nghiệp trong</a:t>
                      </a:r>
                      <a:r>
                        <a:rPr lang="en-GB" sz="20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nước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Thư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ký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PSAV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cần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hoạt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hiệu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quả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hơn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tiếp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cận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nhiều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doanh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nghiệp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nước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để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kết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nối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doanh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nghiệp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cơ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QLNN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doanh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nghiệp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nước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ngoài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để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đẩy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mạnh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hợp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tác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đầu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tư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giữa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bên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phát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triển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chuỗi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giá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trị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nông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sản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82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4692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Khó khăn và giải pháp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4795644"/>
              </p:ext>
            </p:extLst>
          </p:nvPr>
        </p:nvGraphicFramePr>
        <p:xfrm>
          <a:off x="96838" y="1192213"/>
          <a:ext cx="11942762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1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1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smtClean="0"/>
                        <a:t>Khó</a:t>
                      </a:r>
                      <a:r>
                        <a:rPr lang="en-US" sz="2000" baseline="0" smtClean="0"/>
                        <a:t> khăn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Đề</a:t>
                      </a:r>
                      <a:r>
                        <a:rPr lang="en-US" sz="2000" baseline="0" smtClean="0"/>
                        <a:t> xuất giải pháp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 dự án tại</a:t>
                      </a:r>
                      <a:r>
                        <a:rPr lang="en-GB" sz="20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các địa phương </a:t>
                      </a:r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thường có quy mô nhỏ, chưa có sự phối hợp nhiều công ty cùng thực hiện dự án </a:t>
                      </a:r>
                      <a:endParaRPr lang="en-US" sz="200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Cần sự phối hợp giữa các thành viên nhóm thực hiện các dự án tại</a:t>
                      </a:r>
                      <a:r>
                        <a:rPr lang="en-GB" sz="20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các địa phương</a:t>
                      </a:r>
                      <a:endParaRPr lang="en-US" sz="20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 nhóm cần nghiên cứu những khó khăn của ngành hàng để hợp</a:t>
                      </a:r>
                      <a:r>
                        <a:rPr lang="en-GB" sz="20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tác với khu vực công tập trung nguồn lực đầu tư, phát triển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dự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án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chuỗi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giá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trị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đang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mức</a:t>
                      </a:r>
                      <a:r>
                        <a:rPr lang="en-GB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mô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hình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nhỏ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chưa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sự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đem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lại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những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hiệu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quả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trực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tiếp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ngành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hàng</a:t>
                      </a:r>
                      <a:endParaRPr 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Nhiều nhóm chưa xây dựng được chiến lược phát triển nhằm giải quyết vấn đề chung của ngành hàng</a:t>
                      </a:r>
                      <a:endParaRPr lang="en-US" sz="20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Thiếu ngân sách cho các hoạt động thường niên và hỗ trợ trực tiếp cho các nhóm công tác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 kết đóng góp kinh phí từ các thành viên </a:t>
                      </a:r>
                      <a:endParaRPr lang="en-US" sz="20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Tìm kiếm các nhà tài trợ mới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Chưa xây dựng được kế hoạch dài hạn cho PSAV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/>
                        <a:t>Ban </a:t>
                      </a:r>
                      <a:r>
                        <a:rPr lang="en-US" sz="2000" dirty="0" err="1" smtClean="0"/>
                        <a:t>Thư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ký</a:t>
                      </a:r>
                      <a:r>
                        <a:rPr lang="en-US" sz="2000" baseline="0" dirty="0" smtClean="0"/>
                        <a:t> PSAV </a:t>
                      </a:r>
                      <a:r>
                        <a:rPr lang="en-US" sz="2000" baseline="0" dirty="0" err="1" smtClean="0"/>
                        <a:t>cần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</a:t>
                      </a:r>
                      <a:r>
                        <a:rPr lang="en-US" sz="2000" dirty="0" err="1" smtClean="0"/>
                        <a:t>ăng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cường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hợp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tác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kết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nối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giữa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các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thành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viên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trong</a:t>
                      </a:r>
                      <a:r>
                        <a:rPr lang="en-US" sz="2000" baseline="0" dirty="0" smtClean="0"/>
                        <a:t> PSAV, </a:t>
                      </a:r>
                      <a:r>
                        <a:rPr lang="en-US" sz="2000" baseline="0" dirty="0" err="1" smtClean="0"/>
                        <a:t>phối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hợp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với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các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chương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trình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hợp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tác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định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hướng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dài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hạn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với</a:t>
                      </a:r>
                      <a:r>
                        <a:rPr lang="en-US" sz="2000" baseline="0" dirty="0" smtClean="0"/>
                        <a:t> WEF </a:t>
                      </a:r>
                      <a:r>
                        <a:rPr lang="en-US" sz="2000" baseline="0" dirty="0" err="1" smtClean="0"/>
                        <a:t>để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xây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dựng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các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kế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hoạch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hoạt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động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dài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hạn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hơn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cho</a:t>
                      </a:r>
                      <a:r>
                        <a:rPr lang="en-US" sz="2000" baseline="0" dirty="0" smtClean="0"/>
                        <a:t> PSAV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55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3564"/>
            <a:ext cx="10515600" cy="5373399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liên</a:t>
            </a:r>
            <a:r>
              <a:rPr lang="en-US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lạc</a:t>
            </a:r>
            <a:r>
              <a:rPr lang="en-US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ký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PSAV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PTNT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Ngọc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Nội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Việt Nam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Phòng 102,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B4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Tel: (024) 3771 3071; Email: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psav.office@psav-mard.org.vn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0873" y="4336506"/>
            <a:ext cx="3131127" cy="252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085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86984"/>
          </a:xfrm>
        </p:spPr>
        <p:txBody>
          <a:bodyPr/>
          <a:lstStyle/>
          <a:p>
            <a:r>
              <a:rPr lang="en-US" b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XIN CẢM ƠN!</a:t>
            </a:r>
            <a:endParaRPr lang="en-US" b="1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216" y="2506662"/>
            <a:ext cx="5801784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880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Nội dung trình </a:t>
            </a:r>
            <a:r>
              <a:rPr 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Cập nhật hoạt động của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 8 tháng đầu năm 2018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 động của Ban Thư ký PSAV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 hoạch 4 tháng cuối năm 2018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Khó khăn và giải pháp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383" y="3616037"/>
            <a:ext cx="5084618" cy="3241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41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246909"/>
            <a:ext cx="10515600" cy="1953492"/>
          </a:xfrm>
        </p:spPr>
        <p:txBody>
          <a:bodyPr>
            <a:normAutofit/>
          </a:bodyPr>
          <a:lstStyle/>
          <a:p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Cập </a:t>
            </a:r>
            <a:r>
              <a:rPr 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nhật hoạt động của các Nhóm công </a:t>
            </a:r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 PPP ngành hàng </a:t>
            </a:r>
            <a:r>
              <a:rPr 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tháng đầu năm 2018</a:t>
            </a:r>
            <a:br>
              <a:rPr 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8999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28999"/>
            <a:ext cx="6096000" cy="34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57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Cà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phê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403271"/>
          </a:xfrm>
        </p:spPr>
        <p:txBody>
          <a:bodyPr>
            <a:normAutofit fontScale="92500"/>
          </a:bodyPr>
          <a:lstStyle/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Cục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trọt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Nestlé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Cập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chỉnh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nội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dung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liệu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phê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(NSC)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chia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sẻ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kiến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chiến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dịch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tuyên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như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phê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lập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giúp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tận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nâng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kiến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phê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kỹ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thị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thoại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giúp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hoàn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thiện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thống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luật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 </a:t>
            </a:r>
          </a:p>
          <a:p>
            <a:pPr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</a:t>
            </a: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huấn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65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</a:t>
            </a: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ởng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diện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12.004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1.200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thảo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bờ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(130.000 ha – 250.000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lượt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lập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256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vườn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mẫu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vườn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mẫu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VCCB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lựa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chuẩn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rộng</a:t>
            </a:r>
            <a:r>
              <a:rPr lang="en-US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6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/>
          <a:lstStyle/>
          <a:p>
            <a:pPr marL="514350" indent="-514350"/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403271"/>
          </a:xfrm>
        </p:spPr>
        <p:txBody>
          <a:bodyPr>
            <a:normAutofit/>
          </a:bodyPr>
          <a:lstStyle/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Cục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trọt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nb-NO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Hiệp hội Chè Việt Nam,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Unilever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cải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thiện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chuẩn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lực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quốc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Đảm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bảo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lợi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ích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xã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 </a:t>
            </a:r>
          </a:p>
          <a:p>
            <a:pPr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</a:t>
            </a: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liệu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vùng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huấn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1.207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</a:t>
            </a:r>
            <a:r>
              <a:rPr lang="vi-VN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ởng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kỹ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tới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22.817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hộ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Tăng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trồng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lên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113%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nhận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huấn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4.125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(12.706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tấn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3.931 ha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chè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Thiết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lập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sử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yếu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tố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08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5125"/>
            <a:ext cx="11526982" cy="895639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36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 </a:t>
            </a:r>
            <a:r>
              <a:rPr lang="en-US" sz="36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sz="36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sz="3600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 vị và Hồ </a:t>
            </a:r>
            <a:r>
              <a:rPr lang="en-US" sz="36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endParaRPr 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597236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Cục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Bảo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vệ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nb-NO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Hiệp hội Hồ tiêu Việt Nam,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IDH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dõi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báo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sớm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thị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khẩu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Đa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dạng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phương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liệu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(NSC)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thoại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qua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lập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(VPCB)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mềm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dữ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liệu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sử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</a:t>
            </a: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lập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cấp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địa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phương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huấn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126.047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Nâng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qua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Diễn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vọng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chuỗi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kiện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chia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sẻ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kinh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nghiệm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1191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Rau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125968"/>
          </a:xfrm>
        </p:spPr>
        <p:txBody>
          <a:bodyPr>
            <a:normAutofit/>
          </a:bodyPr>
          <a:lstStyle/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Cục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trọt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PepsiCo &amp; Syngenta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giống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khoai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tây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mới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thị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lượng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lượng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</a:t>
            </a: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suất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tăng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220% (2011-2017)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Lãi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ròng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tăng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650% (65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triệu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vi-VN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hộ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~1.000 (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ký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bao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tưới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phun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mưa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kiệm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triệu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khối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thử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05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giống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mới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28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Thủy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626524"/>
            <a:ext cx="11430000" cy="3803605"/>
          </a:xfrm>
        </p:spPr>
        <p:txBody>
          <a:bodyPr>
            <a:normAutofit/>
          </a:bodyPr>
          <a:lstStyle/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Tổng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Cục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Thủy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VASEP</a:t>
            </a:r>
          </a:p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nb-NO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nối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thủy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chỉnh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nội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dung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trọng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chiến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lược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thủy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Việt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đúng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nhằm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thủy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Thúc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đẩy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ngoại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nhằm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thách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thủy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2692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639"/>
          </a:xfrm>
        </p:spPr>
        <p:txBody>
          <a:bodyPr>
            <a:normAutofit/>
          </a:bodyPr>
          <a:lstStyle/>
          <a:p>
            <a:pPr marL="514350" indent="-514350"/>
            <a:r>
              <a:rPr lang="en-US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PPP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hàng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Gạo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60764"/>
            <a:ext cx="11430000" cy="5597236"/>
          </a:xfrm>
        </p:spPr>
        <p:txBody>
          <a:bodyPr>
            <a:normAutofit/>
          </a:bodyPr>
          <a:lstStyle/>
          <a:p>
            <a:pPr lvl="0" algn="just"/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IPSARD, Bayer</a:t>
            </a:r>
          </a:p>
          <a:p>
            <a:pPr lvl="0" algn="just"/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endParaRPr lang="en-US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Nắm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bắt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tải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vấn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khó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khăn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chuỗi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đến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hoạch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nhằm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tìm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kiếm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tháo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gỡ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Tham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mưu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PTNT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hoạch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chuỗi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trị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gạo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chương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dự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thúc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đẩy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chuỗi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trị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lúa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gạo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bền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vững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cấp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chia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sẻ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tin,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xúc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thương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mại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xúc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Nâng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lực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lúa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gạo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8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2156</Words>
  <Application>Microsoft Office PowerPoint</Application>
  <PresentationFormat>Widescreen</PresentationFormat>
  <Paragraphs>157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Office Theme</vt:lpstr>
      <vt:lpstr>BÁO CÁO CẬP NHẬT  HOẠT ĐỘNG CỦA PSAV  VÀ CÁC NHÓM CÔNG TÁC PPP</vt:lpstr>
      <vt:lpstr>Nội dung trình bày</vt:lpstr>
      <vt:lpstr>1. Cập nhật hoạt động của các Nhóm công tác PPP ngành hàng 8 tháng đầu năm 2018 </vt:lpstr>
      <vt:lpstr>1.1 Nhóm công tác PPP Ngành hàng Cà phê</vt:lpstr>
      <vt:lpstr>1.2 Nhóm công tác PPP Ngành hàng Chè</vt:lpstr>
      <vt:lpstr>1.3 Nhóm công tác PPP Ngành hàng Gia vị và Hồ tiêu</vt:lpstr>
      <vt:lpstr>1.4. Nhóm công tác PPP Ngành hàng Rau quả</vt:lpstr>
      <vt:lpstr>1.5 Nhóm công tác PPP Ngành hàng Thủy sản</vt:lpstr>
      <vt:lpstr>1.6 Nhóm công tác PPP Ngành hàng Gạo</vt:lpstr>
      <vt:lpstr>1.7 Nhóm công tác PPP Hóa chất nông nghiệp</vt:lpstr>
      <vt:lpstr>Quá trình phát triển PSAV</vt:lpstr>
      <vt:lpstr>2. Hoạt động của Ban Thư ký PSAV</vt:lpstr>
      <vt:lpstr>3. Kế hoạch 4 tháng cuối năm 2018</vt:lpstr>
      <vt:lpstr>4. Khó khăn và giải pháp</vt:lpstr>
      <vt:lpstr>4. Khó khăn và giải pháp</vt:lpstr>
      <vt:lpstr>PowerPoint Presentation</vt:lpstr>
      <vt:lpstr>XIN CẢM ƠN!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PSAV và  Nhóm Công tác PPP về lúa gạo</dc:title>
  <dc:creator>Microsoft Office User</dc:creator>
  <cp:lastModifiedBy>user</cp:lastModifiedBy>
  <cp:revision>52</cp:revision>
  <cp:lastPrinted>2018-08-15T07:50:18Z</cp:lastPrinted>
  <dcterms:created xsi:type="dcterms:W3CDTF">2017-11-15T16:16:49Z</dcterms:created>
  <dcterms:modified xsi:type="dcterms:W3CDTF">2018-08-15T08:31:00Z</dcterms:modified>
</cp:coreProperties>
</file>